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89C9BF-8E73-4813-8D1A-539A8BFD4157}"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177627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9C9BF-8E73-4813-8D1A-539A8BFD4157}"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136956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9C9BF-8E73-4813-8D1A-539A8BFD4157}"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34965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9C9BF-8E73-4813-8D1A-539A8BFD4157}"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37091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9C9BF-8E73-4813-8D1A-539A8BFD4157}" type="datetimeFigureOut">
              <a:rPr lang="en-US" smtClean="0"/>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14971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89C9BF-8E73-4813-8D1A-539A8BFD4157}"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4175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89C9BF-8E73-4813-8D1A-539A8BFD4157}" type="datetimeFigureOut">
              <a:rPr lang="en-US" smtClean="0"/>
              <a:t>7/22/2017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364348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89C9BF-8E73-4813-8D1A-539A8BFD4157}" type="datetimeFigureOut">
              <a:rPr lang="en-US" smtClean="0"/>
              <a:t>7/22/2017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262276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9C9BF-8E73-4813-8D1A-539A8BFD4157}" type="datetimeFigureOut">
              <a:rPr lang="en-US" smtClean="0"/>
              <a:t>7/22/2017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295449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9C9BF-8E73-4813-8D1A-539A8BFD4157}"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362660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9C9BF-8E73-4813-8D1A-539A8BFD4157}" type="datetimeFigureOut">
              <a:rPr lang="en-US" smtClean="0"/>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8CFA-A50B-41F5-B597-E5108D70AAB4}" type="slidenum">
              <a:rPr lang="en-US" smtClean="0"/>
              <a:t>‹#›</a:t>
            </a:fld>
            <a:endParaRPr lang="en-US"/>
          </a:p>
        </p:txBody>
      </p:sp>
    </p:spTree>
    <p:extLst>
      <p:ext uri="{BB962C8B-B14F-4D97-AF65-F5344CB8AC3E}">
        <p14:creationId xmlns:p14="http://schemas.microsoft.com/office/powerpoint/2010/main" val="188149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9C9BF-8E73-4813-8D1A-539A8BFD4157}" type="datetimeFigureOut">
              <a:rPr lang="en-US" smtClean="0"/>
              <a:t>7/22/2017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98CFA-A50B-41F5-B597-E5108D70AAB4}" type="slidenum">
              <a:rPr lang="en-US" smtClean="0"/>
              <a:t>‹#›</a:t>
            </a:fld>
            <a:endParaRPr lang="en-US"/>
          </a:p>
        </p:txBody>
      </p:sp>
    </p:spTree>
    <p:extLst>
      <p:ext uri="{BB962C8B-B14F-4D97-AF65-F5344CB8AC3E}">
        <p14:creationId xmlns:p14="http://schemas.microsoft.com/office/powerpoint/2010/main" val="34287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676400"/>
          </a:xfrm>
        </p:spPr>
        <p:txBody>
          <a:bodyPr>
            <a:noAutofit/>
          </a:bodyPr>
          <a:lstStyle/>
          <a:p>
            <a:r>
              <a:rPr lang="en-US" sz="6000" b="1" dirty="0" smtClean="0">
                <a:solidFill>
                  <a:schemeClr val="bg1"/>
                </a:solidFill>
                <a:latin typeface="Georgia" panose="02040502050405020303" pitchFamily="18" charset="0"/>
              </a:rPr>
              <a:t>WELCOME TO</a:t>
            </a:r>
            <a:br>
              <a:rPr lang="en-US" sz="6000" b="1" dirty="0" smtClean="0">
                <a:solidFill>
                  <a:schemeClr val="bg1"/>
                </a:solidFill>
                <a:latin typeface="Georgia" panose="02040502050405020303" pitchFamily="18" charset="0"/>
              </a:rPr>
            </a:br>
            <a:r>
              <a:rPr lang="en-US" sz="6000" b="1" dirty="0" smtClean="0">
                <a:solidFill>
                  <a:schemeClr val="bg1"/>
                </a:solidFill>
                <a:latin typeface="Georgia" panose="02040502050405020303" pitchFamily="18" charset="0"/>
              </a:rPr>
              <a:t>C.A.R.E.</a:t>
            </a:r>
            <a:endParaRPr lang="en-US" sz="6000" b="1" dirty="0">
              <a:solidFill>
                <a:schemeClr val="bg1"/>
              </a:solidFill>
              <a:latin typeface="Georgia" panose="02040502050405020303" pitchFamily="18" charset="0"/>
            </a:endParaRPr>
          </a:p>
        </p:txBody>
      </p:sp>
      <p:sp>
        <p:nvSpPr>
          <p:cNvPr id="3" name="Subtitle 2"/>
          <p:cNvSpPr>
            <a:spLocks noGrp="1"/>
          </p:cNvSpPr>
          <p:nvPr>
            <p:ph type="subTitle" idx="1"/>
          </p:nvPr>
        </p:nvSpPr>
        <p:spPr>
          <a:xfrm>
            <a:off x="304800" y="4876800"/>
            <a:ext cx="8534400" cy="1752600"/>
          </a:xfrm>
        </p:spPr>
        <p:txBody>
          <a:bodyPr/>
          <a:lstStyle/>
          <a:p>
            <a:pPr>
              <a:lnSpc>
                <a:spcPct val="115000"/>
              </a:lnSpc>
              <a:spcBef>
                <a:spcPts val="0"/>
              </a:spcBef>
            </a:pPr>
            <a:r>
              <a:rPr lang="en-US" b="1" i="1" u="sng" dirty="0" smtClean="0">
                <a:solidFill>
                  <a:schemeClr val="bg1"/>
                </a:solidFill>
                <a:effectLst/>
                <a:latin typeface="Georgia"/>
                <a:ea typeface="Times New Roman"/>
                <a:cs typeface="Times New Roman"/>
              </a:rPr>
              <a:t>C</a:t>
            </a:r>
            <a:r>
              <a:rPr lang="en-US" i="1" dirty="0" smtClean="0">
                <a:solidFill>
                  <a:schemeClr val="bg1"/>
                </a:solidFill>
                <a:effectLst/>
                <a:latin typeface="Georgia"/>
                <a:ea typeface="Times New Roman"/>
                <a:cs typeface="Times New Roman"/>
              </a:rPr>
              <a:t>haracter – </a:t>
            </a:r>
            <a:r>
              <a:rPr lang="en-US" b="1" i="1" u="sng" dirty="0" smtClean="0">
                <a:solidFill>
                  <a:schemeClr val="bg1"/>
                </a:solidFill>
                <a:effectLst/>
                <a:latin typeface="Georgia"/>
                <a:ea typeface="Times New Roman"/>
                <a:cs typeface="Times New Roman"/>
              </a:rPr>
              <a:t>A</a:t>
            </a:r>
            <a:r>
              <a:rPr lang="en-US" i="1" dirty="0" smtClean="0">
                <a:solidFill>
                  <a:schemeClr val="bg1"/>
                </a:solidFill>
                <a:effectLst/>
                <a:latin typeface="Georgia"/>
                <a:ea typeface="Times New Roman"/>
                <a:cs typeface="Times New Roman"/>
              </a:rPr>
              <a:t>ccountability –</a:t>
            </a:r>
            <a:endParaRPr lang="en-US" sz="1200" dirty="0">
              <a:solidFill>
                <a:schemeClr val="bg1"/>
              </a:solidFill>
              <a:ea typeface="Times New Roman"/>
              <a:cs typeface="Times New Roman"/>
            </a:endParaRPr>
          </a:p>
          <a:p>
            <a:r>
              <a:rPr lang="en-US" b="1" i="1" u="sng" dirty="0" smtClean="0">
                <a:solidFill>
                  <a:schemeClr val="bg1"/>
                </a:solidFill>
                <a:effectLst/>
                <a:latin typeface="Georgia"/>
                <a:ea typeface="Times New Roman"/>
                <a:cs typeface="Times New Roman"/>
              </a:rPr>
              <a:t>R</a:t>
            </a:r>
            <a:r>
              <a:rPr lang="en-US" i="1" dirty="0" smtClean="0">
                <a:solidFill>
                  <a:schemeClr val="bg1"/>
                </a:solidFill>
                <a:effectLst/>
                <a:latin typeface="Georgia"/>
                <a:ea typeface="Times New Roman"/>
                <a:cs typeface="Times New Roman"/>
              </a:rPr>
              <a:t>ecovery – </a:t>
            </a:r>
            <a:r>
              <a:rPr lang="en-US" b="1" i="1" u="sng" dirty="0" smtClean="0">
                <a:solidFill>
                  <a:schemeClr val="bg1"/>
                </a:solidFill>
                <a:effectLst/>
                <a:latin typeface="Georgia"/>
                <a:ea typeface="Times New Roman"/>
                <a:cs typeface="Times New Roman"/>
              </a:rPr>
              <a:t>E</a:t>
            </a:r>
            <a:r>
              <a:rPr lang="en-US" i="1" dirty="0" smtClean="0">
                <a:solidFill>
                  <a:schemeClr val="bg1"/>
                </a:solidFill>
                <a:effectLst/>
                <a:latin typeface="Georgia"/>
                <a:ea typeface="Times New Roman"/>
                <a:cs typeface="Times New Roman"/>
              </a:rPr>
              <a:t>ncouragement</a:t>
            </a:r>
            <a:endParaRPr lang="en-US" dirty="0">
              <a:solidFill>
                <a:schemeClr val="bg1"/>
              </a:solidFill>
              <a:latin typeface="Georgia" panose="020405020504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223913"/>
            <a:ext cx="6172200" cy="2711975"/>
          </a:xfrm>
          <a:prstGeom prst="rect">
            <a:avLst/>
          </a:prstGeom>
        </p:spPr>
      </p:pic>
    </p:spTree>
    <p:extLst>
      <p:ext uri="{BB962C8B-B14F-4D97-AF65-F5344CB8AC3E}">
        <p14:creationId xmlns:p14="http://schemas.microsoft.com/office/powerpoint/2010/main" val="191802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533400"/>
            <a:ext cx="8763000" cy="1754326"/>
          </a:xfrm>
          <a:prstGeom prst="rect">
            <a:avLst/>
          </a:prstGeom>
        </p:spPr>
        <p:txBody>
          <a:bodyPr wrap="square">
            <a:spAutoFit/>
          </a:bodyPr>
          <a:lstStyle/>
          <a:p>
            <a:pPr algn="ctr"/>
            <a:r>
              <a:rPr lang="en-US" sz="3600" dirty="0">
                <a:solidFill>
                  <a:schemeClr val="bg1"/>
                </a:solidFill>
                <a:latin typeface="Times New Roman"/>
                <a:ea typeface="Calibri"/>
              </a:rPr>
              <a:t>“I can do all this by the power of Christ. He gives me strength.” Philippians 4:13 (NIRV</a:t>
            </a:r>
            <a:r>
              <a:rPr lang="en-US" sz="3600" dirty="0" smtClean="0">
                <a:solidFill>
                  <a:schemeClr val="bg1"/>
                </a:solidFill>
                <a:latin typeface="Times New Roman"/>
                <a:ea typeface="Calibri"/>
              </a:rPr>
              <a:t>)</a:t>
            </a:r>
          </a:p>
          <a:p>
            <a:pPr algn="ctr"/>
            <a:endParaRPr lang="en-US" sz="3600" dirty="0">
              <a:solidFill>
                <a:schemeClr val="bg1"/>
              </a:solidFill>
            </a:endParaRPr>
          </a:p>
        </p:txBody>
      </p:sp>
      <p:pic>
        <p:nvPicPr>
          <p:cNvPr id="3074" name="Picture 2" descr="C:\Users\tnrep\AppData\Local\Microsoft\Windows\INetCache\IE\K2G3SZYC\victory-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3382" y="1981200"/>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50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327" y="152400"/>
            <a:ext cx="8839200" cy="5138010"/>
          </a:xfrm>
          <a:prstGeom prst="rect">
            <a:avLst/>
          </a:prstGeom>
        </p:spPr>
        <p:txBody>
          <a:bodyPr wrap="square">
            <a:spAutoFit/>
          </a:bodyPr>
          <a:lstStyle/>
          <a:p>
            <a:pPr marL="342900" marR="0" lvl="0" indent="-342900" algn="ctr">
              <a:lnSpc>
                <a:spcPct val="115000"/>
              </a:lnSpc>
              <a:spcBef>
                <a:spcPts val="0"/>
              </a:spcBef>
              <a:spcAft>
                <a:spcPts val="0"/>
              </a:spcAft>
              <a:buFont typeface="+mj-lt"/>
              <a:buAutoNum type="arabicPeriod"/>
              <a:tabLst>
                <a:tab pos="274320" algn="l"/>
              </a:tabLst>
            </a:pPr>
            <a:r>
              <a:rPr lang="en-US" sz="3600" dirty="0">
                <a:solidFill>
                  <a:schemeClr val="bg1"/>
                </a:solidFill>
                <a:latin typeface="Times New Roman"/>
                <a:ea typeface="Calibri"/>
                <a:cs typeface="Times New Roman"/>
              </a:rPr>
              <a:t>We admitted we were powerless over our addictions and dependencies – that 	our lives had become unmanageable.</a:t>
            </a:r>
          </a:p>
          <a:p>
            <a:pPr marL="342900" marR="0" lvl="0" indent="-342900" algn="ctr">
              <a:lnSpc>
                <a:spcPct val="115000"/>
              </a:lnSpc>
              <a:spcBef>
                <a:spcPts val="0"/>
              </a:spcBef>
              <a:spcAft>
                <a:spcPts val="0"/>
              </a:spcAft>
              <a:buFont typeface="+mj-lt"/>
              <a:buAutoNum type="arabicPeriod"/>
              <a:tabLst>
                <a:tab pos="274320" algn="l"/>
              </a:tabLst>
            </a:pPr>
            <a:r>
              <a:rPr lang="en-US" sz="3600" dirty="0">
                <a:solidFill>
                  <a:schemeClr val="bg1"/>
                </a:solidFill>
                <a:latin typeface="Times New Roman"/>
                <a:ea typeface="Calibri"/>
                <a:cs typeface="Times New Roman"/>
              </a:rPr>
              <a:t>Came to believe that only Almighty God could restore us to sanity.</a:t>
            </a:r>
          </a:p>
          <a:p>
            <a:pPr marL="342900" marR="0" lvl="0" indent="-342900" algn="ctr">
              <a:lnSpc>
                <a:spcPct val="115000"/>
              </a:lnSpc>
              <a:spcBef>
                <a:spcPts val="0"/>
              </a:spcBef>
              <a:spcAft>
                <a:spcPts val="0"/>
              </a:spcAft>
              <a:buFont typeface="+mj-lt"/>
              <a:buAutoNum type="arabicPeriod"/>
              <a:tabLst>
                <a:tab pos="274320" algn="l"/>
              </a:tabLst>
            </a:pPr>
            <a:r>
              <a:rPr lang="en-US" sz="3600" dirty="0">
                <a:solidFill>
                  <a:schemeClr val="bg1"/>
                </a:solidFill>
                <a:latin typeface="Times New Roman"/>
                <a:ea typeface="Calibri"/>
                <a:cs typeface="Times New Roman"/>
              </a:rPr>
              <a:t>Made a decision to turn our will and our lives over to the care of God through Jesus Christ our Lord and Savior.</a:t>
            </a:r>
            <a:endParaRPr lang="en-US" sz="36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120291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9067800" cy="5189113"/>
          </a:xfrm>
          <a:prstGeom prst="rect">
            <a:avLst/>
          </a:prstGeom>
        </p:spPr>
        <p:txBody>
          <a:bodyPr wrap="square">
            <a:spAutoFit/>
          </a:bodyPr>
          <a:lstStyle/>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4. Made </a:t>
            </a:r>
            <a:r>
              <a:rPr lang="en-US" sz="3600" dirty="0">
                <a:solidFill>
                  <a:schemeClr val="bg1"/>
                </a:solidFill>
                <a:latin typeface="Times New Roman"/>
                <a:ea typeface="Calibri"/>
                <a:cs typeface="Times New Roman"/>
              </a:rPr>
              <a:t>a searching and fearless moral and ethical inventory of </a:t>
            </a:r>
            <a:r>
              <a:rPr lang="en-US" sz="3600" dirty="0" smtClean="0">
                <a:solidFill>
                  <a:schemeClr val="bg1"/>
                </a:solidFill>
                <a:latin typeface="Times New Roman"/>
                <a:ea typeface="Calibri"/>
                <a:cs typeface="Times New Roman"/>
              </a:rPr>
              <a:t>ourselves.</a:t>
            </a:r>
          </a:p>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5. Admitted </a:t>
            </a:r>
            <a:r>
              <a:rPr lang="en-US" sz="3600" dirty="0">
                <a:solidFill>
                  <a:schemeClr val="bg1"/>
                </a:solidFill>
                <a:latin typeface="Times New Roman"/>
                <a:ea typeface="Calibri"/>
                <a:cs typeface="Times New Roman"/>
              </a:rPr>
              <a:t>to God, to ourselves, and to another human being the exact nature of our harmful, sinful behaviors.</a:t>
            </a:r>
          </a:p>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6. Were </a:t>
            </a:r>
            <a:r>
              <a:rPr lang="en-US" sz="3600" dirty="0">
                <a:solidFill>
                  <a:schemeClr val="bg1"/>
                </a:solidFill>
                <a:latin typeface="Times New Roman"/>
                <a:ea typeface="Calibri"/>
                <a:cs typeface="Times New Roman"/>
              </a:rPr>
              <a:t>entirely ready to have the Holy Spirit remove all these sinful behaviors and resulting defects of character. </a:t>
            </a:r>
            <a:endParaRPr lang="en-US" sz="36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3459623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5189113"/>
          </a:xfrm>
          <a:prstGeom prst="rect">
            <a:avLst/>
          </a:prstGeom>
        </p:spPr>
        <p:txBody>
          <a:bodyPr wrap="square">
            <a:spAutoFit/>
          </a:bodyPr>
          <a:lstStyle/>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7. Humbly </a:t>
            </a:r>
            <a:r>
              <a:rPr lang="en-US" sz="3600" dirty="0">
                <a:solidFill>
                  <a:schemeClr val="bg1"/>
                </a:solidFill>
                <a:latin typeface="Times New Roman"/>
                <a:ea typeface="Calibri"/>
                <a:cs typeface="Times New Roman"/>
              </a:rPr>
              <a:t>asked God to remove our sins and shortcomings.</a:t>
            </a:r>
          </a:p>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8. Made </a:t>
            </a:r>
            <a:r>
              <a:rPr lang="en-US" sz="3600" dirty="0">
                <a:solidFill>
                  <a:schemeClr val="bg1"/>
                </a:solidFill>
                <a:latin typeface="Times New Roman"/>
                <a:ea typeface="Calibri"/>
                <a:cs typeface="Times New Roman"/>
              </a:rPr>
              <a:t>a list of all persons we had sinned against, and became willing to make amends to them all.</a:t>
            </a:r>
          </a:p>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9. Made </a:t>
            </a:r>
            <a:r>
              <a:rPr lang="en-US" sz="3600" dirty="0">
                <a:solidFill>
                  <a:schemeClr val="bg1"/>
                </a:solidFill>
                <a:latin typeface="Times New Roman"/>
                <a:ea typeface="Calibri"/>
                <a:cs typeface="Times New Roman"/>
              </a:rPr>
              <a:t>direct amends to such people wherever possible, except when to do so would injure them or others.</a:t>
            </a:r>
            <a:endParaRPr lang="en-US" sz="36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402930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 y="304800"/>
            <a:ext cx="9144000" cy="4500912"/>
          </a:xfrm>
          <a:prstGeom prst="rect">
            <a:avLst/>
          </a:prstGeom>
        </p:spPr>
        <p:txBody>
          <a:bodyPr wrap="square">
            <a:spAutoFit/>
          </a:bodyPr>
          <a:lstStyle/>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10. Continued </a:t>
            </a:r>
            <a:r>
              <a:rPr lang="en-US" sz="3600" dirty="0">
                <a:solidFill>
                  <a:schemeClr val="bg1"/>
                </a:solidFill>
                <a:latin typeface="Times New Roman"/>
                <a:ea typeface="Calibri"/>
                <a:cs typeface="Times New Roman"/>
              </a:rPr>
              <a:t>to take personal inventory and when we were wrong promptly admitted it.</a:t>
            </a:r>
          </a:p>
          <a:p>
            <a:pPr marR="0" lvl="0" algn="ctr">
              <a:lnSpc>
                <a:spcPct val="115000"/>
              </a:lnSpc>
              <a:spcBef>
                <a:spcPts val="0"/>
              </a:spcBef>
              <a:spcAft>
                <a:spcPts val="0"/>
              </a:spcAft>
              <a:tabLst>
                <a:tab pos="274320" algn="l"/>
              </a:tabLst>
            </a:pPr>
            <a:r>
              <a:rPr lang="en-US" sz="3600" dirty="0" smtClean="0">
                <a:solidFill>
                  <a:schemeClr val="bg1"/>
                </a:solidFill>
                <a:latin typeface="Times New Roman"/>
                <a:ea typeface="Calibri"/>
                <a:cs typeface="Times New Roman"/>
              </a:rPr>
              <a:t>11. Sought </a:t>
            </a:r>
            <a:r>
              <a:rPr lang="en-US" sz="3600" dirty="0">
                <a:solidFill>
                  <a:schemeClr val="bg1"/>
                </a:solidFill>
                <a:latin typeface="Times New Roman"/>
                <a:ea typeface="Calibri"/>
                <a:cs typeface="Times New Roman"/>
              </a:rPr>
              <a:t>through prayer, study of the Scriptures, and meditation to improve our conscious contact with Almighty God, praying only for knowledge of His will for us and the power to carry that out.</a:t>
            </a:r>
            <a:endParaRPr lang="en-US" sz="36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24126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9067800" cy="3575018"/>
          </a:xfrm>
          <a:prstGeom prst="rect">
            <a:avLst/>
          </a:prstGeom>
        </p:spPr>
        <p:txBody>
          <a:bodyPr wrap="square">
            <a:spAutoFit/>
          </a:bodyPr>
          <a:lstStyle/>
          <a:p>
            <a:pPr marR="0" lvl="0" algn="ctr">
              <a:lnSpc>
                <a:spcPct val="115000"/>
              </a:lnSpc>
              <a:spcBef>
                <a:spcPts val="0"/>
              </a:spcBef>
              <a:spcAft>
                <a:spcPts val="0"/>
              </a:spcAft>
              <a:tabLst>
                <a:tab pos="274320" algn="l"/>
              </a:tabLst>
            </a:pPr>
            <a:r>
              <a:rPr lang="en-US" sz="4000" dirty="0" smtClean="0">
                <a:solidFill>
                  <a:schemeClr val="bg1"/>
                </a:solidFill>
                <a:latin typeface="Times New Roman"/>
                <a:ea typeface="Calibri"/>
                <a:cs typeface="Times New Roman"/>
              </a:rPr>
              <a:t>12. Having </a:t>
            </a:r>
            <a:r>
              <a:rPr lang="en-US" sz="4000" dirty="0">
                <a:solidFill>
                  <a:schemeClr val="bg1"/>
                </a:solidFill>
                <a:latin typeface="Times New Roman"/>
                <a:ea typeface="Calibri"/>
                <a:cs typeface="Times New Roman"/>
              </a:rPr>
              <a:t>had a spiritual awakening as the result of the Holy Spirit and these steps, we tried to carry this message to others with character defects, and to practice these principles in all our relationships.</a:t>
            </a:r>
            <a:endParaRPr lang="en-US" sz="32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3482418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6301405"/>
          </a:xfrm>
          <a:prstGeom prst="rect">
            <a:avLst/>
          </a:prstGeom>
        </p:spPr>
        <p:txBody>
          <a:bodyPr wrap="square">
            <a:spAutoFit/>
          </a:bodyPr>
          <a:lstStyle/>
          <a:p>
            <a:pPr algn="ctr">
              <a:tabLst>
                <a:tab pos="274320" algn="l"/>
              </a:tabLst>
            </a:pPr>
            <a:r>
              <a:rPr lang="en-US" sz="3600" dirty="0">
                <a:solidFill>
                  <a:schemeClr val="bg1"/>
                </a:solidFill>
                <a:latin typeface="Times New Roman"/>
                <a:ea typeface="Calibri"/>
                <a:cs typeface="Times New Roman"/>
              </a:rPr>
              <a:t>God, grant me the serenity to accept the things I cannot change, courage to change the things I can, Living one day at a time; enjoying one moment at a time; accepting hardship as the pathway to peace. Taking, as he did, this sinful world as it is, not as I would have it. Trusting that he will make all things right if I surrender to his will; That I may be reasonably happy in this life,</a:t>
            </a:r>
          </a:p>
          <a:p>
            <a:pPr algn="ctr">
              <a:lnSpc>
                <a:spcPct val="115000"/>
              </a:lnSpc>
              <a:tabLst>
                <a:tab pos="274320" algn="l"/>
              </a:tabLst>
            </a:pPr>
            <a:r>
              <a:rPr lang="en-US" sz="3600" dirty="0">
                <a:solidFill>
                  <a:schemeClr val="bg1"/>
                </a:solidFill>
                <a:latin typeface="Times New Roman"/>
                <a:ea typeface="Calibri"/>
                <a:cs typeface="Times New Roman"/>
              </a:rPr>
              <a:t>and supremely happy with him forever in the next. Amen</a:t>
            </a:r>
            <a:endParaRPr lang="en-US" sz="36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1083262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609600"/>
            <a:ext cx="8686800" cy="3785652"/>
          </a:xfrm>
          <a:prstGeom prst="rect">
            <a:avLst/>
          </a:prstGeom>
        </p:spPr>
        <p:txBody>
          <a:bodyPr wrap="square">
            <a:spAutoFit/>
          </a:bodyPr>
          <a:lstStyle/>
          <a:p>
            <a:pPr algn="ctr"/>
            <a:r>
              <a:rPr lang="en-US" sz="4000" dirty="0">
                <a:solidFill>
                  <a:schemeClr val="bg1"/>
                </a:solidFill>
                <a:latin typeface="Times New Roman"/>
                <a:ea typeface="Calibri"/>
              </a:rPr>
              <a:t>W</a:t>
            </a:r>
            <a:r>
              <a:rPr lang="en-US" sz="4000" dirty="0" smtClean="0">
                <a:solidFill>
                  <a:schemeClr val="bg1"/>
                </a:solidFill>
                <a:latin typeface="Times New Roman"/>
                <a:ea typeface="Calibri"/>
              </a:rPr>
              <a:t>e </a:t>
            </a:r>
            <a:r>
              <a:rPr lang="en-US" sz="4000" dirty="0">
                <a:solidFill>
                  <a:schemeClr val="bg1"/>
                </a:solidFill>
                <a:latin typeface="Times New Roman"/>
                <a:ea typeface="Calibri"/>
              </a:rPr>
              <a:t>will share another meditation from someone in recovery followed by a time for personal sharing. After our sharing we will conclude with a time for prayer requests, pray, then recite the entire Serenity Prayer.</a:t>
            </a:r>
            <a:endParaRPr lang="en-US" sz="4000" dirty="0">
              <a:solidFill>
                <a:schemeClr val="bg1"/>
              </a:solidFill>
            </a:endParaRPr>
          </a:p>
        </p:txBody>
      </p:sp>
    </p:spTree>
    <p:extLst>
      <p:ext uri="{BB962C8B-B14F-4D97-AF65-F5344CB8AC3E}">
        <p14:creationId xmlns:p14="http://schemas.microsoft.com/office/powerpoint/2010/main" val="3551670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182" y="381000"/>
            <a:ext cx="8839200" cy="2185214"/>
          </a:xfrm>
          <a:prstGeom prst="rect">
            <a:avLst/>
          </a:prstGeom>
        </p:spPr>
        <p:txBody>
          <a:bodyPr wrap="square">
            <a:spAutoFit/>
          </a:bodyPr>
          <a:lstStyle/>
          <a:p>
            <a:pPr algn="ctr"/>
            <a:r>
              <a:rPr lang="en-US" sz="4000" b="1" dirty="0" smtClean="0">
                <a:solidFill>
                  <a:srgbClr val="FFFF00"/>
                </a:solidFill>
                <a:latin typeface="Times New Roman"/>
                <a:ea typeface="Calibri"/>
              </a:rPr>
              <a:t>REMEMBER</a:t>
            </a:r>
          </a:p>
          <a:p>
            <a:pPr algn="ctr"/>
            <a:r>
              <a:rPr lang="en-US" sz="4800" dirty="0" smtClean="0">
                <a:solidFill>
                  <a:schemeClr val="bg1"/>
                </a:solidFill>
                <a:latin typeface="Times New Roman"/>
                <a:ea typeface="Calibri"/>
              </a:rPr>
              <a:t>Who </a:t>
            </a:r>
            <a:r>
              <a:rPr lang="en-US" sz="4800" dirty="0">
                <a:solidFill>
                  <a:schemeClr val="bg1"/>
                </a:solidFill>
                <a:latin typeface="Times New Roman"/>
                <a:ea typeface="Calibri"/>
              </a:rPr>
              <a:t>you see here and what you hear here remains here</a:t>
            </a:r>
            <a:r>
              <a:rPr lang="en-US" sz="4800" dirty="0" smtClean="0">
                <a:solidFill>
                  <a:schemeClr val="bg1"/>
                </a:solidFill>
                <a:latin typeface="Times New Roman"/>
                <a:ea typeface="Calibri"/>
              </a:rPr>
              <a:t>.</a:t>
            </a:r>
            <a:endParaRPr lang="en-US" sz="4800" dirty="0">
              <a:solidFill>
                <a:schemeClr val="bg1"/>
              </a:solidFill>
            </a:endParaRPr>
          </a:p>
        </p:txBody>
      </p:sp>
      <p:pic>
        <p:nvPicPr>
          <p:cNvPr id="4098" name="Picture 2" descr="C:\Users\tnrep\AppData\Local\Microsoft\Windows\INetCache\IE\QIIA33P2\919.Gossi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6605" y="2935545"/>
            <a:ext cx="4826207"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83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909"/>
            <a:ext cx="9137073" cy="5805486"/>
          </a:xfrm>
          <a:prstGeom prst="rect">
            <a:avLst/>
          </a:prstGeom>
        </p:spPr>
      </p:pic>
    </p:spTree>
    <p:extLst>
      <p:ext uri="{BB962C8B-B14F-4D97-AF65-F5344CB8AC3E}">
        <p14:creationId xmlns:p14="http://schemas.microsoft.com/office/powerpoint/2010/main" val="317974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8873" y="457200"/>
            <a:ext cx="7772400" cy="6017032"/>
          </a:xfrm>
          <a:prstGeom prst="rect">
            <a:avLst/>
          </a:prstGeom>
        </p:spPr>
        <p:txBody>
          <a:bodyPr wrap="square">
            <a:spAutoFit/>
          </a:bodyPr>
          <a:lstStyle/>
          <a:p>
            <a:pPr algn="ctr">
              <a:tabLst>
                <a:tab pos="274320" algn="l"/>
              </a:tabLst>
            </a:pPr>
            <a:r>
              <a:rPr lang="en-US" sz="5400" dirty="0">
                <a:solidFill>
                  <a:schemeClr val="bg1"/>
                </a:solidFill>
                <a:latin typeface="Times New Roman"/>
                <a:ea typeface="Calibri"/>
                <a:cs typeface="Times New Roman"/>
              </a:rPr>
              <a:t>Don’t compare your progress with that of others. We all need our </a:t>
            </a:r>
            <a:r>
              <a:rPr lang="en-US" sz="5400" b="1" dirty="0">
                <a:solidFill>
                  <a:schemeClr val="bg1"/>
                </a:solidFill>
                <a:latin typeface="Times New Roman"/>
                <a:ea typeface="Calibri"/>
                <a:cs typeface="Times New Roman"/>
              </a:rPr>
              <a:t>own time</a:t>
            </a:r>
            <a:r>
              <a:rPr lang="en-US" sz="5400" dirty="0">
                <a:solidFill>
                  <a:schemeClr val="bg1"/>
                </a:solidFill>
                <a:latin typeface="Times New Roman"/>
                <a:ea typeface="Calibri"/>
                <a:cs typeface="Times New Roman"/>
              </a:rPr>
              <a:t> to travel our distance</a:t>
            </a:r>
            <a:r>
              <a:rPr lang="en-US" sz="5400" dirty="0" smtClean="0">
                <a:solidFill>
                  <a:schemeClr val="bg1"/>
                </a:solidFill>
                <a:latin typeface="Times New Roman"/>
                <a:ea typeface="Calibri"/>
                <a:cs typeface="Times New Roman"/>
              </a:rPr>
              <a:t>.</a:t>
            </a:r>
          </a:p>
          <a:p>
            <a:pPr algn="ctr">
              <a:tabLst>
                <a:tab pos="274320" algn="l"/>
              </a:tabLst>
            </a:pPr>
            <a:r>
              <a:rPr lang="en-US" sz="11500" dirty="0">
                <a:solidFill>
                  <a:schemeClr val="bg1"/>
                </a:solidFill>
                <a:effectLst/>
                <a:latin typeface="Times New Roman"/>
                <a:ea typeface="Calibri"/>
                <a:cs typeface="Times New Roman"/>
                <a:sym typeface="Wingdings"/>
              </a:rPr>
              <a:t></a:t>
            </a:r>
            <a:endParaRPr lang="en-US" sz="11500" dirty="0">
              <a:solidFill>
                <a:schemeClr val="bg1"/>
              </a:solidFill>
              <a:effectLst/>
              <a:latin typeface="Times New Roman"/>
              <a:ea typeface="Calibri"/>
              <a:cs typeface="Times New Roman"/>
            </a:endParaRPr>
          </a:p>
        </p:txBody>
      </p:sp>
    </p:spTree>
    <p:extLst>
      <p:ext uri="{BB962C8B-B14F-4D97-AF65-F5344CB8AC3E}">
        <p14:creationId xmlns:p14="http://schemas.microsoft.com/office/powerpoint/2010/main" val="325151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52399"/>
            <a:ext cx="7162800" cy="6668771"/>
          </a:xfrm>
          <a:prstGeom prst="rect">
            <a:avLst/>
          </a:prstGeom>
        </p:spPr>
      </p:pic>
    </p:spTree>
    <p:extLst>
      <p:ext uri="{BB962C8B-B14F-4D97-AF65-F5344CB8AC3E}">
        <p14:creationId xmlns:p14="http://schemas.microsoft.com/office/powerpoint/2010/main" val="299321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
            <a:ext cx="8153399" cy="4893647"/>
          </a:xfrm>
          <a:prstGeom prst="rect">
            <a:avLst/>
          </a:prstGeom>
        </p:spPr>
        <p:txBody>
          <a:bodyPr wrap="square">
            <a:spAutoFit/>
          </a:bodyPr>
          <a:lstStyle/>
          <a:p>
            <a:pPr algn="ctr"/>
            <a:r>
              <a:rPr lang="en-US" sz="5400" b="1" dirty="0">
                <a:solidFill>
                  <a:schemeClr val="bg1"/>
                </a:solidFill>
                <a:latin typeface="Georgia" panose="02040502050405020303" pitchFamily="18" charset="0"/>
              </a:rPr>
              <a:t>Keep in mind that there is no chemical or physical solution to a spiritual problem</a:t>
            </a:r>
            <a:r>
              <a:rPr lang="en-US" sz="5400" dirty="0" smtClean="0">
                <a:solidFill>
                  <a:schemeClr val="bg1"/>
                </a:solidFill>
                <a:latin typeface="Georgia" panose="02040502050405020303" pitchFamily="18" charset="0"/>
              </a:rPr>
              <a:t>.</a:t>
            </a:r>
          </a:p>
          <a:p>
            <a:pPr algn="ctr"/>
            <a:r>
              <a:rPr lang="en-US" sz="9600" b="1" dirty="0" smtClean="0">
                <a:solidFill>
                  <a:schemeClr val="bg1"/>
                </a:solidFill>
                <a:latin typeface="Georgia" panose="02040502050405020303" pitchFamily="18" charset="0"/>
                <a:sym typeface="Webdings"/>
              </a:rPr>
              <a:t></a:t>
            </a:r>
            <a:endParaRPr lang="en-US" sz="96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842694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3477875"/>
          </a:xfrm>
          <a:prstGeom prst="rect">
            <a:avLst/>
          </a:prstGeom>
        </p:spPr>
        <p:txBody>
          <a:bodyPr wrap="square">
            <a:spAutoFit/>
          </a:bodyPr>
          <a:lstStyle/>
          <a:p>
            <a:pPr algn="ctr"/>
            <a:r>
              <a:rPr lang="en-US" sz="4400" dirty="0">
                <a:solidFill>
                  <a:schemeClr val="bg1"/>
                </a:solidFill>
                <a:latin typeface="Times New Roman"/>
                <a:ea typeface="Calibri"/>
              </a:rPr>
              <a:t>You were never created to live depressed, defeated, guilty, condemned, ashamed or unworthy. </a:t>
            </a:r>
            <a:r>
              <a:rPr lang="en-US" sz="4400" b="1" dirty="0">
                <a:solidFill>
                  <a:schemeClr val="bg1"/>
                </a:solidFill>
                <a:latin typeface="Times New Roman"/>
                <a:ea typeface="Calibri"/>
              </a:rPr>
              <a:t>You were created to be victorious</a:t>
            </a:r>
            <a:r>
              <a:rPr lang="en-US" sz="4400" dirty="0" smtClean="0">
                <a:solidFill>
                  <a:schemeClr val="bg1"/>
                </a:solidFill>
                <a:latin typeface="Times New Roman"/>
                <a:ea typeface="Calibri"/>
              </a:rPr>
              <a:t>.</a:t>
            </a:r>
          </a:p>
          <a:p>
            <a:pPr algn="ctr"/>
            <a:endParaRPr lang="en-US" sz="4400" dirty="0">
              <a:solidFill>
                <a:schemeClr val="bg1"/>
              </a:solidFill>
            </a:endParaRPr>
          </a:p>
        </p:txBody>
      </p:sp>
      <p:pic>
        <p:nvPicPr>
          <p:cNvPr id="1026" name="Picture 2" descr="C:\Program Files (x86)\Microsoft Office\MEDIA\CAGCAT10\j0302953.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367278" y="3228108"/>
            <a:ext cx="2333244" cy="3270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28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351234"/>
            <a:ext cx="8458200" cy="5416868"/>
          </a:xfrm>
          <a:prstGeom prst="rect">
            <a:avLst/>
          </a:prstGeom>
        </p:spPr>
        <p:txBody>
          <a:bodyPr wrap="square">
            <a:spAutoFit/>
          </a:bodyPr>
          <a:lstStyle/>
          <a:p>
            <a:pPr algn="ctr"/>
            <a:r>
              <a:rPr lang="en-US" sz="4000" dirty="0">
                <a:solidFill>
                  <a:schemeClr val="bg1"/>
                </a:solidFill>
                <a:latin typeface="Times New Roman"/>
                <a:ea typeface="Calibri"/>
              </a:rPr>
              <a:t>“God loved the people of this world so much that he gave his only Son, so that everyone who has faith in him will have eternal life and never really die. God did not send his Son into the world to condemn its people. He sent him to save them!” John 3:16-17 (CEV</a:t>
            </a:r>
            <a:r>
              <a:rPr lang="en-US" sz="4000" dirty="0" smtClean="0">
                <a:solidFill>
                  <a:schemeClr val="bg1"/>
                </a:solidFill>
                <a:latin typeface="Times New Roman"/>
                <a:ea typeface="Calibri"/>
              </a:rPr>
              <a:t>)</a:t>
            </a:r>
          </a:p>
          <a:p>
            <a:pPr algn="ctr"/>
            <a:r>
              <a:rPr lang="en-US" sz="6600" dirty="0">
                <a:solidFill>
                  <a:schemeClr val="accent6">
                    <a:lumMod val="75000"/>
                  </a:schemeClr>
                </a:solidFill>
                <a:latin typeface="Times New Roman"/>
                <a:sym typeface="Webdings"/>
              </a:rPr>
              <a:t></a:t>
            </a:r>
            <a:endParaRPr lang="en-US" sz="6600" dirty="0">
              <a:solidFill>
                <a:schemeClr val="accent6">
                  <a:lumMod val="75000"/>
                </a:schemeClr>
              </a:solidFill>
            </a:endParaRPr>
          </a:p>
        </p:txBody>
      </p:sp>
    </p:spTree>
    <p:extLst>
      <p:ext uri="{BB962C8B-B14F-4D97-AF65-F5344CB8AC3E}">
        <p14:creationId xmlns:p14="http://schemas.microsoft.com/office/powerpoint/2010/main" val="154615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3477875"/>
          </a:xfrm>
          <a:prstGeom prst="rect">
            <a:avLst/>
          </a:prstGeom>
        </p:spPr>
        <p:txBody>
          <a:bodyPr wrap="square">
            <a:spAutoFit/>
          </a:bodyPr>
          <a:lstStyle/>
          <a:p>
            <a:pPr algn="ctr"/>
            <a:r>
              <a:rPr lang="en-US" sz="3600" dirty="0">
                <a:solidFill>
                  <a:schemeClr val="bg1"/>
                </a:solidFill>
                <a:latin typeface="Times New Roman"/>
                <a:ea typeface="Calibri"/>
              </a:rPr>
              <a:t>“God </a:t>
            </a:r>
            <a:r>
              <a:rPr lang="en-US" sz="3600" b="1" dirty="0">
                <a:solidFill>
                  <a:srgbClr val="FFFF00"/>
                </a:solidFill>
                <a:latin typeface="Times New Roman"/>
                <a:ea typeface="Calibri"/>
              </a:rPr>
              <a:t>loves me </a:t>
            </a:r>
            <a:r>
              <a:rPr lang="en-US" sz="3600" dirty="0">
                <a:solidFill>
                  <a:schemeClr val="bg1"/>
                </a:solidFill>
                <a:latin typeface="Times New Roman"/>
                <a:ea typeface="Calibri"/>
              </a:rPr>
              <a:t>so much that he gave his only Son, so that if I have faith in him I will have eternal life and never really die. </a:t>
            </a:r>
            <a:r>
              <a:rPr lang="en-US" sz="3600" b="1" dirty="0">
                <a:solidFill>
                  <a:srgbClr val="FFFF00"/>
                </a:solidFill>
                <a:latin typeface="Times New Roman"/>
                <a:ea typeface="Calibri"/>
              </a:rPr>
              <a:t>God did not send his Son into the world to condemn me but to reclaim me</a:t>
            </a:r>
            <a:r>
              <a:rPr lang="en-US" sz="3600" dirty="0" smtClean="0">
                <a:solidFill>
                  <a:schemeClr val="bg1"/>
                </a:solidFill>
                <a:latin typeface="Times New Roman"/>
                <a:ea typeface="Calibri"/>
              </a:rPr>
              <a:t>.”</a:t>
            </a:r>
          </a:p>
          <a:p>
            <a:pPr algn="ctr"/>
            <a:endParaRPr lang="en-US" sz="4000" dirty="0">
              <a:solidFill>
                <a:schemeClr val="bg1"/>
              </a:solidFill>
            </a:endParaRPr>
          </a:p>
        </p:txBody>
      </p:sp>
      <p:pic>
        <p:nvPicPr>
          <p:cNvPr id="1026" name="Picture 2" descr="C:\Users\tnrep\AppData\Local\Microsoft\Windows\INetCache\IE\T7X91KP8\god-loves-you-cross-card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0291" y="3276600"/>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2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457200"/>
            <a:ext cx="8686800" cy="3970318"/>
          </a:xfrm>
          <a:prstGeom prst="rect">
            <a:avLst/>
          </a:prstGeom>
        </p:spPr>
        <p:txBody>
          <a:bodyPr wrap="square">
            <a:spAutoFit/>
          </a:bodyPr>
          <a:lstStyle/>
          <a:p>
            <a:pPr algn="ctr"/>
            <a:r>
              <a:rPr lang="en-US" sz="3600" dirty="0">
                <a:solidFill>
                  <a:schemeClr val="bg1"/>
                </a:solidFill>
                <a:latin typeface="Times New Roman"/>
                <a:ea typeface="Calibri"/>
              </a:rPr>
              <a:t>“Listen to God with a broken heart. He is not only the doctor who mends it, but also the father who wipes away the tears…. It is not true that everyone is special. It is true that everyone was once special and </a:t>
            </a:r>
            <a:r>
              <a:rPr lang="en-US" sz="3600" b="1" dirty="0">
                <a:solidFill>
                  <a:schemeClr val="bg1"/>
                </a:solidFill>
                <a:latin typeface="Times New Roman"/>
                <a:ea typeface="Calibri"/>
              </a:rPr>
              <a:t>still possesses the ability to recover it</a:t>
            </a:r>
            <a:r>
              <a:rPr lang="en-US" sz="3600" dirty="0" smtClean="0">
                <a:solidFill>
                  <a:schemeClr val="bg1"/>
                </a:solidFill>
                <a:latin typeface="Times New Roman"/>
                <a:ea typeface="Calibri"/>
              </a:rPr>
              <a:t>.”</a:t>
            </a:r>
          </a:p>
          <a:p>
            <a:pPr algn="ctr"/>
            <a:endParaRPr lang="en-US" sz="3600" dirty="0">
              <a:solidFill>
                <a:schemeClr val="bg1"/>
              </a:solidFill>
            </a:endParaRPr>
          </a:p>
        </p:txBody>
      </p:sp>
      <p:pic>
        <p:nvPicPr>
          <p:cNvPr id="2050" name="Picture 2" descr="C:\Users\tnrep\AppData\Local\Microsoft\Windows\INetCache\IE\T7X91KP8\god-loves-yo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5698" y="4197927"/>
            <a:ext cx="36094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135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633</Words>
  <Application>Microsoft Office PowerPoint</Application>
  <PresentationFormat>On-screen Show (4:3)</PresentationFormat>
  <Paragraphs>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WELCOME TO 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C.A.R.E.</dc:title>
  <dc:creator>Thomas Reynolds</dc:creator>
  <cp:lastModifiedBy>Thomas Reynolds</cp:lastModifiedBy>
  <cp:revision>15</cp:revision>
  <dcterms:created xsi:type="dcterms:W3CDTF">2017-07-20T22:46:16Z</dcterms:created>
  <dcterms:modified xsi:type="dcterms:W3CDTF">2017-07-23T00:19:25Z</dcterms:modified>
</cp:coreProperties>
</file>